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69" r:id="rId5"/>
    <p:sldId id="270" r:id="rId6"/>
    <p:sldId id="259" r:id="rId7"/>
    <p:sldId id="260" r:id="rId8"/>
    <p:sldId id="261" r:id="rId9"/>
    <p:sldId id="262" r:id="rId10"/>
    <p:sldId id="263" r:id="rId11"/>
    <p:sldId id="264" r:id="rId12"/>
    <p:sldId id="265" r:id="rId13"/>
    <p:sldId id="266" r:id="rId14"/>
    <p:sldId id="267" r:id="rId15"/>
    <p:sldId id="271" r:id="rId16"/>
    <p:sldId id="272" r:id="rId17"/>
    <p:sldId id="268" r:id="rId18"/>
    <p:sldId id="275" r:id="rId19"/>
    <p:sldId id="276"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C03BB7E-9DEC-4112-9958-C92F8558629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03BB7E-9DEC-4112-9958-C92F8558629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03BB7E-9DEC-4112-9958-C92F8558629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DFC448-3B92-4B99-A42D-4D1EDB4DBE75}" type="datetimeFigureOut">
              <a:rPr lang="en-US" smtClean="0"/>
              <a:pPr/>
              <a:t>4/10/2013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03BB7E-9DEC-4112-9958-C92F855862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BDFC448-3B92-4B99-A42D-4D1EDB4DBE75}" type="datetimeFigureOut">
              <a:rPr lang="en-US" smtClean="0"/>
              <a:pPr/>
              <a:t>4/10/2013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C03BB7E-9DEC-4112-9958-C92F855862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BDFC448-3B92-4B99-A42D-4D1EDB4DBE75}" type="datetimeFigureOut">
              <a:rPr lang="en-US" smtClean="0"/>
              <a:pPr/>
              <a:t>4/10/2013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C03BB7E-9DEC-4112-9958-C92F8558629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600200"/>
          </a:xfrm>
        </p:spPr>
        <p:txBody>
          <a:bodyPr/>
          <a:lstStyle/>
          <a:p>
            <a:r>
              <a:rPr lang="en-US" dirty="0" smtClean="0"/>
              <a:t>The Renaissance Period of Art and Science</a:t>
            </a:r>
            <a:endParaRPr lang="en-US" dirty="0"/>
          </a:p>
        </p:txBody>
      </p:sp>
      <p:pic>
        <p:nvPicPr>
          <p:cNvPr id="4" name="Picture 3" descr="leonardo-da-vinci pics.jpg"/>
          <p:cNvPicPr>
            <a:picLocks noChangeAspect="1"/>
          </p:cNvPicPr>
          <p:nvPr/>
        </p:nvPicPr>
        <p:blipFill>
          <a:blip r:embed="rId2" cstate="print"/>
          <a:stretch>
            <a:fillRect/>
          </a:stretch>
        </p:blipFill>
        <p:spPr>
          <a:xfrm>
            <a:off x="2057400" y="2057400"/>
            <a:ext cx="5142125" cy="44805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Scientist</a:t>
            </a:r>
            <a:endParaRPr lang="en-US" dirty="0"/>
          </a:p>
        </p:txBody>
      </p:sp>
      <p:pic>
        <p:nvPicPr>
          <p:cNvPr id="3" name="Picture 2" descr="200px-Da_Vinci_Studies_of_Embryos_Luc_Viatour.jpg"/>
          <p:cNvPicPr>
            <a:picLocks noChangeAspect="1"/>
          </p:cNvPicPr>
          <p:nvPr/>
        </p:nvPicPr>
        <p:blipFill>
          <a:blip r:embed="rId2" cstate="print"/>
          <a:stretch>
            <a:fillRect/>
          </a:stretch>
        </p:blipFill>
        <p:spPr>
          <a:xfrm>
            <a:off x="4648200" y="822960"/>
            <a:ext cx="4105467" cy="60350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45936"/>
          </a:xfrm>
        </p:spPr>
        <p:txBody>
          <a:bodyPr/>
          <a:lstStyle/>
          <a:p>
            <a:r>
              <a:rPr lang="en-US" sz="2400" dirty="0" smtClean="0"/>
              <a:t>Springing from the “true to nature” ethos of his paintings, Leonardo’s fascination with the human body took him to the morgues and hospitals of Florence, where he performed dissections of corpses, often of executed criminals. His greatest feat was understanding the workings of the heart.</a:t>
            </a:r>
            <a:br>
              <a:rPr lang="en-US" sz="2400" dirty="0" smtClean="0"/>
            </a:br>
            <a:r>
              <a:rPr lang="en-US" sz="2400" dirty="0" smtClean="0"/>
              <a:t/>
            </a:r>
            <a:br>
              <a:rPr lang="en-US" sz="2400" dirty="0" smtClean="0"/>
            </a:br>
            <a:r>
              <a:rPr lang="en-US" sz="2400" dirty="0" smtClean="0"/>
              <a:t> http://www.brainpickings.org/index.php/2012/07/17/leonardo-da-vinci-anatomist/</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chaelangelo-creation-of-manparthumansim.jpeg"/>
          <p:cNvPicPr>
            <a:picLocks noChangeAspect="1"/>
          </p:cNvPicPr>
          <p:nvPr/>
        </p:nvPicPr>
        <p:blipFill>
          <a:blip r:embed="rId2" cstate="print"/>
          <a:stretch>
            <a:fillRect/>
          </a:stretch>
        </p:blipFill>
        <p:spPr>
          <a:xfrm>
            <a:off x="990600" y="1219199"/>
            <a:ext cx="7086600" cy="47086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Humanism to the Renaissance</a:t>
            </a:r>
            <a:br>
              <a:rPr lang="en-US" dirty="0" smtClean="0"/>
            </a:br>
            <a:endParaRPr lang="en-US" dirty="0"/>
          </a:p>
        </p:txBody>
      </p:sp>
      <p:sp>
        <p:nvSpPr>
          <p:cNvPr id="3" name="Content Placeholder 2"/>
          <p:cNvSpPr>
            <a:spLocks noGrp="1"/>
          </p:cNvSpPr>
          <p:nvPr>
            <p:ph idx="1"/>
          </p:nvPr>
        </p:nvSpPr>
        <p:spPr/>
        <p:txBody>
          <a:bodyPr/>
          <a:lstStyle/>
          <a:p>
            <a:r>
              <a:rPr lang="en-US" b="1" dirty="0" smtClean="0"/>
              <a:t>Renaissance Humanism</a:t>
            </a:r>
            <a:r>
              <a:rPr lang="en-US" dirty="0" smtClean="0"/>
              <a:t> is the spirit of learning that developed at the end of the middle ages with the revival of classical letters and a renewed confidence in the ability of human beings to determine for themselves truth and falsehood.</a:t>
            </a:r>
            <a:endParaRPr lang="en-US" dirty="0"/>
          </a:p>
        </p:txBody>
      </p:sp>
      <p:pic>
        <p:nvPicPr>
          <p:cNvPr id="4" name="Picture 3" descr="14145-the-delphic-sibyl-michelangelo-buonarroti.jpg"/>
          <p:cNvPicPr>
            <a:picLocks noChangeAspect="1"/>
          </p:cNvPicPr>
          <p:nvPr/>
        </p:nvPicPr>
        <p:blipFill>
          <a:blip r:embed="rId2" cstate="print"/>
          <a:stretch>
            <a:fillRect/>
          </a:stretch>
        </p:blipFill>
        <p:spPr>
          <a:xfrm>
            <a:off x="3276600" y="4648200"/>
            <a:ext cx="2593848" cy="20513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Michelangelo di Lodovico Buonarroti Simoni.</a:t>
            </a:r>
            <a:endParaRPr lang="en-US" dirty="0"/>
          </a:p>
        </p:txBody>
      </p:sp>
      <p:pic>
        <p:nvPicPr>
          <p:cNvPr id="4" name="Content Placeholder 3" descr="Michelangelo-9407628-1-402.jpg"/>
          <p:cNvPicPr>
            <a:picLocks noGrp="1" noChangeAspect="1"/>
          </p:cNvPicPr>
          <p:nvPr>
            <p:ph idx="1"/>
          </p:nvPr>
        </p:nvPicPr>
        <p:blipFill>
          <a:blip r:embed="rId2" cstate="print"/>
          <a:stretch>
            <a:fillRect/>
          </a:stretch>
        </p:blipFill>
        <p:spPr>
          <a:xfrm>
            <a:off x="2057400" y="1859280"/>
            <a:ext cx="5303520" cy="499872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Sistine Chapel</a:t>
            </a:r>
            <a:endParaRPr lang="en-US" dirty="0"/>
          </a:p>
        </p:txBody>
      </p:sp>
      <p:pic>
        <p:nvPicPr>
          <p:cNvPr id="3" name="Picture 2" descr="Sistinechapel.jpeg"/>
          <p:cNvPicPr>
            <a:picLocks noChangeAspect="1"/>
          </p:cNvPicPr>
          <p:nvPr/>
        </p:nvPicPr>
        <p:blipFill>
          <a:blip r:embed="rId2" cstate="print"/>
          <a:stretch>
            <a:fillRect/>
          </a:stretch>
        </p:blipFill>
        <p:spPr>
          <a:xfrm>
            <a:off x="1752600" y="1676400"/>
            <a:ext cx="6072552" cy="457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_IHjYWjTen2w/TPv0i3kBCtI/AAAAAAAAAJo/l6sXOqPyNIY/s1600/Sistine-2-1.jpg"/>
          <p:cNvPicPr>
            <a:picLocks noChangeAspect="1" noChangeArrowheads="1"/>
          </p:cNvPicPr>
          <p:nvPr/>
        </p:nvPicPr>
        <p:blipFill>
          <a:blip r:embed="rId2" cstate="print"/>
          <a:srcRect/>
          <a:stretch>
            <a:fillRect/>
          </a:stretch>
        </p:blipFill>
        <p:spPr bwMode="auto">
          <a:xfrm>
            <a:off x="1524000" y="1371600"/>
            <a:ext cx="6834906"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50760"/>
          </a:xfrm>
        </p:spPr>
        <p:txBody>
          <a:bodyPr/>
          <a:lstStyle/>
          <a:p>
            <a:r>
              <a:rPr lang="en-US" dirty="0" smtClean="0"/>
              <a:t>Michelangelo  is one of the greatest artists of all time, a man whose name has become synonymous with the word "masterpiece": Michelangelo </a:t>
            </a:r>
            <a:r>
              <a:rPr lang="en-US" dirty="0" err="1" smtClean="0"/>
              <a:t>Buonarroti</a:t>
            </a:r>
            <a:r>
              <a:rPr lang="en-US" dirty="0" smtClean="0"/>
              <a:t>.</a:t>
            </a:r>
          </a:p>
          <a:p>
            <a:r>
              <a:rPr lang="en-US" dirty="0" smtClean="0"/>
              <a:t>Michelangelo was caught between the conflicting powers and whims of the Medici family in Florence, and the Papacy in Rome.</a:t>
            </a:r>
          </a:p>
          <a:p>
            <a:r>
              <a:rPr lang="en-US" dirty="0" smtClean="0"/>
              <a:t>He was an anatomist also.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
            <a:ext cx="7772400" cy="6400800"/>
          </a:xfrm>
        </p:spPr>
        <p:txBody>
          <a:bodyPr/>
          <a:lstStyle/>
          <a:p>
            <a:r>
              <a:rPr lang="en-US" dirty="0" smtClean="0"/>
              <a:t>Michelangelo </a:t>
            </a:r>
            <a:r>
              <a:rPr lang="en-US" dirty="0" err="1" smtClean="0"/>
              <a:t>di</a:t>
            </a:r>
            <a:r>
              <a:rPr lang="en-US" dirty="0" smtClean="0"/>
              <a:t> </a:t>
            </a:r>
            <a:r>
              <a:rPr lang="en-US" dirty="0" err="1" smtClean="0"/>
              <a:t>Lodovico</a:t>
            </a:r>
            <a:r>
              <a:rPr lang="en-US" dirty="0" smtClean="0"/>
              <a:t> </a:t>
            </a:r>
            <a:r>
              <a:rPr lang="en-US" dirty="0" err="1" smtClean="0"/>
              <a:t>Buonarroti</a:t>
            </a:r>
            <a:r>
              <a:rPr lang="en-US" dirty="0" smtClean="0"/>
              <a:t> </a:t>
            </a:r>
            <a:r>
              <a:rPr lang="en-US" dirty="0" err="1" smtClean="0"/>
              <a:t>Simoni</a:t>
            </a:r>
            <a:r>
              <a:rPr lang="en-US" dirty="0" smtClean="0"/>
              <a:t>, called Michelangelo, was an artist during the Renaissance. He was born in Italy in 1475. He was brilliant and talented in many ways; he could paint, sculpt, design buildings, and write poetry. He is best known for his sculptures and frescos (paintings on wet plaster).</a:t>
            </a:r>
            <a:br>
              <a:rPr lang="en-US" dirty="0" smtClean="0"/>
            </a:br>
            <a:r>
              <a:rPr lang="en-US" dirty="0" smtClean="0"/>
              <a:t/>
            </a:r>
            <a:br>
              <a:rPr lang="en-US" dirty="0" smtClean="0"/>
            </a:br>
            <a:r>
              <a:rPr lang="en-US" dirty="0" smtClean="0"/>
              <a:t>When Michelangelo was a child, his mother became ill and couldn’t care for him, so he was sent to live with a stonecutter and his wife. Michelangelo joked that this is where he learned to love cutting stone into sculpture.</a:t>
            </a:r>
            <a:br>
              <a:rPr lang="en-US" dirty="0" smtClean="0"/>
            </a:br>
            <a:r>
              <a:rPr lang="en-US" dirty="0" smtClean="0"/>
              <a:t/>
            </a:r>
            <a:br>
              <a:rPr lang="en-US" dirty="0" smtClean="0"/>
            </a:br>
            <a:r>
              <a:rPr lang="en-US" dirty="0" smtClean="0"/>
              <a:t>Michelangelo spent years studying the human body. He even looked at dead bodies so he could learn the way the muscles and bones were attached and how arms and legs moved. He drew sketches of people in various positions, concentrating on getting the muscles just right. Many of these sketches still exist so we can see how Michelangelo prepared to create his masterpieces.</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04800"/>
            <a:ext cx="7772400" cy="3810000"/>
          </a:xfrm>
        </p:spPr>
        <p:txBody>
          <a:bodyPr/>
          <a:lstStyle/>
          <a:p>
            <a:endParaRPr lang="en-US" dirty="0" smtClean="0"/>
          </a:p>
          <a:p>
            <a:pPr algn="ctr"/>
            <a:r>
              <a:rPr lang="en-US" sz="3600" dirty="0" smtClean="0"/>
              <a:t>Sistine Chapel</a:t>
            </a:r>
            <a:endParaRPr lang="en-US" sz="3600" dirty="0" smtClean="0"/>
          </a:p>
          <a:p>
            <a:r>
              <a:rPr lang="en-US" dirty="0" smtClean="0"/>
              <a:t>In </a:t>
            </a:r>
            <a:r>
              <a:rPr lang="en-US" dirty="0" smtClean="0"/>
              <a:t>1505 Michelangelo returned to Rome. He was commissioned by the Pope in 1508 to paint the ceiling of the Sistine Chapel. Michelangelo considered himself to be a sculptor, but agreed to paint the Sistine Chapel for the Pope. He worked for four years, painting upside down on a scaffold in order to finish the painting. The painting was huge (141 feet long by 43 feet wide). It contained nine scenes from the Bible down its center and over 300 people.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975104"/>
          </a:xfrm>
        </p:spPr>
        <p:txBody>
          <a:bodyPr/>
          <a:lstStyle/>
          <a:p>
            <a:r>
              <a:rPr lang="en-US" dirty="0" smtClean="0"/>
              <a:t>Leonardo </a:t>
            </a:r>
            <a:r>
              <a:rPr lang="en-US" dirty="0" err="1" smtClean="0"/>
              <a:t>dA</a:t>
            </a:r>
            <a:r>
              <a:rPr lang="en-US" dirty="0" smtClean="0"/>
              <a:t> Vinci</a:t>
            </a:r>
            <a:endParaRPr lang="en-US" dirty="0"/>
          </a:p>
        </p:txBody>
      </p:sp>
      <p:pic>
        <p:nvPicPr>
          <p:cNvPr id="4" name="Picture 3" descr="davinci.jpg"/>
          <p:cNvPicPr>
            <a:picLocks noChangeAspect="1"/>
          </p:cNvPicPr>
          <p:nvPr/>
        </p:nvPicPr>
        <p:blipFill>
          <a:blip r:embed="rId2" cstate="print"/>
          <a:stretch>
            <a:fillRect/>
          </a:stretch>
        </p:blipFill>
        <p:spPr>
          <a:xfrm>
            <a:off x="2895600" y="1066800"/>
            <a:ext cx="3251200" cy="4914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Vatican</a:t>
            </a:r>
            <a:endParaRPr lang="en-US" dirty="0"/>
          </a:p>
        </p:txBody>
      </p:sp>
      <p:pic>
        <p:nvPicPr>
          <p:cNvPr id="3" name="Picture 2" descr="sistine.chapel.vatican.15.jpg"/>
          <p:cNvPicPr>
            <a:picLocks noChangeAspect="1"/>
          </p:cNvPicPr>
          <p:nvPr/>
        </p:nvPicPr>
        <p:blipFill>
          <a:blip r:embed="rId2" cstate="print"/>
          <a:stretch>
            <a:fillRect/>
          </a:stretch>
        </p:blipFill>
        <p:spPr>
          <a:xfrm>
            <a:off x="838199" y="1524000"/>
            <a:ext cx="7673423" cy="5029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467600" cy="6400800"/>
          </a:xfrm>
        </p:spPr>
        <p:txBody>
          <a:bodyPr>
            <a:normAutofit fontScale="25000" lnSpcReduction="20000"/>
          </a:bodyPr>
          <a:lstStyle/>
          <a:p>
            <a:pPr>
              <a:lnSpc>
                <a:spcPct val="120000"/>
              </a:lnSpc>
            </a:pPr>
            <a:r>
              <a:rPr lang="en-US" sz="900" dirty="0" smtClean="0"/>
              <a:t>Birth name: Leonardo </a:t>
            </a:r>
            <a:r>
              <a:rPr lang="en-US" sz="900" dirty="0" err="1" smtClean="0"/>
              <a:t>di</a:t>
            </a:r>
            <a:r>
              <a:rPr lang="en-US" sz="900" dirty="0" smtClean="0"/>
              <a:t> ser </a:t>
            </a:r>
            <a:r>
              <a:rPr lang="en-US" sz="900" dirty="0" err="1" smtClean="0"/>
              <a:t>Piero</a:t>
            </a:r>
            <a:r>
              <a:rPr lang="en-US" sz="900" dirty="0" smtClean="0"/>
              <a:t> </a:t>
            </a:r>
            <a:r>
              <a:rPr lang="en-US" sz="900" dirty="0" err="1" smtClean="0"/>
              <a:t>da</a:t>
            </a:r>
            <a:r>
              <a:rPr lang="en-US" sz="900" dirty="0" smtClean="0"/>
              <a:t> Vinci</a:t>
            </a:r>
            <a:br>
              <a:rPr lang="en-US" sz="900" dirty="0" smtClean="0"/>
            </a:br>
            <a:r>
              <a:rPr lang="en-US" sz="2500" dirty="0" smtClean="0"/>
              <a:t/>
            </a:r>
            <a:br>
              <a:rPr lang="en-US" sz="2500" dirty="0" smtClean="0"/>
            </a:br>
            <a:endParaRPr lang="en-US" sz="2500" dirty="0" smtClean="0"/>
          </a:p>
          <a:p>
            <a:pPr>
              <a:lnSpc>
                <a:spcPct val="120000"/>
              </a:lnSpc>
            </a:pPr>
            <a:endParaRPr lang="en-US" sz="2500" dirty="0" smtClean="0"/>
          </a:p>
          <a:p>
            <a:pPr>
              <a:lnSpc>
                <a:spcPct val="120000"/>
              </a:lnSpc>
            </a:pPr>
            <a:r>
              <a:rPr lang="en-US" sz="6400" dirty="0" smtClean="0"/>
              <a:t>Date of Birth: 15th of April, 1452 at Vinci, Italy</a:t>
            </a:r>
            <a:br>
              <a:rPr lang="en-US" sz="6400" dirty="0" smtClean="0"/>
            </a:br>
            <a:r>
              <a:rPr lang="en-US" sz="6400" dirty="0" smtClean="0"/>
              <a:t>Demise: 2nd of May, 1519 at Amboise, France</a:t>
            </a:r>
            <a:br>
              <a:rPr lang="en-US" sz="6400" dirty="0" smtClean="0"/>
            </a:br>
            <a:r>
              <a:rPr lang="en-US" sz="6400" dirty="0" smtClean="0"/>
              <a:t>Nationality: Italian</a:t>
            </a:r>
            <a:br>
              <a:rPr lang="en-US" sz="6400" dirty="0" smtClean="0"/>
            </a:br>
            <a:r>
              <a:rPr lang="en-US" sz="6400" dirty="0" smtClean="0"/>
              <a:t/>
            </a:r>
            <a:br>
              <a:rPr lang="en-US" sz="6400" dirty="0" smtClean="0"/>
            </a:br>
            <a:r>
              <a:rPr lang="en-US" sz="6400" dirty="0" smtClean="0"/>
              <a:t>Parents: Since Leonardo was born to parents who were not legally married, he did not have a surname. His name 'Leonardo </a:t>
            </a:r>
            <a:r>
              <a:rPr lang="en-US" sz="6400" dirty="0" err="1" smtClean="0"/>
              <a:t>da</a:t>
            </a:r>
            <a:r>
              <a:rPr lang="en-US" sz="6400" dirty="0" smtClean="0"/>
              <a:t> Vinci', literally translates as 'Leonardo of Vinci' (Vinci was his birthplace in Italy).</a:t>
            </a:r>
            <a:br>
              <a:rPr lang="en-US" sz="6400" dirty="0" smtClean="0"/>
            </a:br>
            <a:r>
              <a:rPr lang="en-US" sz="6400" dirty="0" smtClean="0"/>
              <a:t/>
            </a:r>
            <a:br>
              <a:rPr lang="en-US" sz="6400" dirty="0" smtClean="0"/>
            </a:br>
            <a:r>
              <a:rPr lang="en-US" sz="6400" dirty="0" smtClean="0"/>
              <a:t>✫ Leonardo never really attended school. However, he was informally taught to read and write at his father's house. Here, he was also given elementary training in  languages, geometry, and arithmetic.</a:t>
            </a:r>
            <a:br>
              <a:rPr lang="en-US" sz="6400" dirty="0" smtClean="0"/>
            </a:br>
            <a:r>
              <a:rPr lang="en-US" sz="6400" dirty="0" smtClean="0"/>
              <a:t/>
            </a:r>
            <a:br>
              <a:rPr lang="en-US" sz="6400" dirty="0" smtClean="0"/>
            </a:br>
            <a:r>
              <a:rPr lang="en-US" sz="6400" dirty="0" smtClean="0"/>
              <a:t>✫ Leonardo </a:t>
            </a:r>
            <a:r>
              <a:rPr lang="en-US" sz="6400" dirty="0" err="1" smtClean="0"/>
              <a:t>da</a:t>
            </a:r>
            <a:r>
              <a:rPr lang="en-US" sz="6400" dirty="0" smtClean="0"/>
              <a:t> Vinci was a vegetarian, and did not even drink milk in his life.</a:t>
            </a:r>
            <a:br>
              <a:rPr lang="en-US" sz="6400" dirty="0" smtClean="0"/>
            </a:br>
            <a:r>
              <a:rPr lang="en-US" sz="6400" dirty="0" smtClean="0"/>
              <a:t/>
            </a:r>
            <a:br>
              <a:rPr lang="en-US" sz="6400" dirty="0" smtClean="0"/>
            </a:br>
            <a:r>
              <a:rPr lang="en-US" sz="6400" dirty="0" smtClean="0"/>
              <a:t>✫ He was left-handed and always wrote in mirror handwriting, perhaps to guard his ideas from intellectual thieves.</a:t>
            </a:r>
            <a:br>
              <a:rPr lang="en-US" sz="6400" dirty="0" smtClean="0"/>
            </a:br>
            <a:r>
              <a:rPr lang="en-US" sz="6400" dirty="0" smtClean="0"/>
              <a:t/>
            </a:r>
            <a:br>
              <a:rPr lang="en-US" sz="6400" dirty="0" smtClean="0"/>
            </a:br>
            <a:r>
              <a:rPr lang="en-US" sz="6400" dirty="0" smtClean="0"/>
              <a:t>✫ He was famous for his love for animals. Sources tell us that many times, he used to purchase caged animals and birds, in order to set them  free.</a:t>
            </a:r>
            <a:br>
              <a:rPr lang="en-US" sz="6400" dirty="0" smtClean="0"/>
            </a:br>
            <a:r>
              <a:rPr lang="en-US" sz="6400" dirty="0" smtClean="0"/>
              <a:t/>
            </a:r>
            <a:br>
              <a:rPr lang="en-US" sz="6400" dirty="0" smtClean="0"/>
            </a:br>
            <a:r>
              <a:rPr lang="en-US" sz="6400" dirty="0" smtClean="0"/>
              <a:t>✫ </a:t>
            </a:r>
            <a:r>
              <a:rPr lang="en-US" sz="6400" dirty="0" err="1" smtClean="0"/>
              <a:t>Da</a:t>
            </a:r>
            <a:r>
              <a:rPr lang="en-US" sz="6400" dirty="0" smtClean="0"/>
              <a:t> Vinci is said to have left many of his paintings incomplete. Reportedly, he also destroyed a number of his own works.</a:t>
            </a:r>
            <a:br>
              <a:rPr lang="en-US" sz="6400" dirty="0" smtClean="0"/>
            </a:br>
            <a:r>
              <a:rPr lang="en-US" sz="6400" dirty="0" smtClean="0"/>
              <a:t>✫ Leonardo did not make a self-portrait until almost 1515.</a:t>
            </a:r>
            <a:r>
              <a:rPr lang="en-US" sz="5600" dirty="0" smtClean="0"/>
              <a:t/>
            </a:r>
            <a:br>
              <a:rPr lang="en-US" sz="5600" dirty="0" smtClean="0"/>
            </a:br>
            <a:endParaRPr lang="en-US" sz="5600" dirty="0" smtClean="0"/>
          </a:p>
          <a:p>
            <a:endParaRPr lang="en-US"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DaVinci</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Leonardo </a:t>
            </a:r>
            <a:r>
              <a:rPr lang="en-US" dirty="0" err="1" smtClean="0"/>
              <a:t>da</a:t>
            </a:r>
            <a:r>
              <a:rPr lang="en-US" dirty="0" smtClean="0"/>
              <a:t> Vinci was a man of "both" worlds. He was a master of both of art and science. Leonardo was a painter, sculptor, architect, musician, </a:t>
            </a:r>
            <a:r>
              <a:rPr lang="en-US" dirty="0" err="1" smtClean="0"/>
              <a:t>engineer,inventor</a:t>
            </a:r>
            <a:r>
              <a:rPr lang="en-US" dirty="0" smtClean="0"/>
              <a:t>, and scientist. He lived in what is called the Renaissance period.</a:t>
            </a:r>
          </a:p>
          <a:p>
            <a:r>
              <a:rPr lang="en-US" dirty="0" smtClean="0"/>
              <a:t> </a:t>
            </a:r>
          </a:p>
          <a:p>
            <a:r>
              <a:rPr lang="en-US" dirty="0" smtClean="0"/>
              <a:t>Leonardo </a:t>
            </a:r>
            <a:r>
              <a:rPr lang="en-US" dirty="0" err="1" smtClean="0"/>
              <a:t>Da</a:t>
            </a:r>
            <a:r>
              <a:rPr lang="en-US" dirty="0" smtClean="0"/>
              <a:t> Vinci's sketches helped our world in many ways. One, his scientific studies were recorded in his sketchbook, and provided much information on flight, as well as other scientific areas. Second, </a:t>
            </a:r>
            <a:r>
              <a:rPr lang="en-US" dirty="0" err="1" smtClean="0"/>
              <a:t>Da</a:t>
            </a:r>
            <a:r>
              <a:rPr lang="en-US" dirty="0" smtClean="0"/>
              <a:t> Vinci created excellent in-depth drawings of the human body, which helped doctor's and surgeons perform better during surgery. Finally, </a:t>
            </a:r>
            <a:r>
              <a:rPr lang="en-US" dirty="0" err="1" smtClean="0"/>
              <a:t>Da</a:t>
            </a:r>
            <a:r>
              <a:rPr lang="en-US" dirty="0" smtClean="0"/>
              <a:t> Vinci's study on building shapes and designs showed ideas on how to build for maximum space with limited supplies.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err="1" smtClean="0"/>
              <a:t>Da</a:t>
            </a:r>
            <a:r>
              <a:rPr lang="en-US" dirty="0" smtClean="0"/>
              <a:t> Vinci, during the 1400's made incredible strides in the area of science and invention. Still, at this time he was appreciated by no-one for his marvelous efforts. Today, it's hard to imagine what type of modern life we would have if it wasn't for </a:t>
            </a:r>
            <a:r>
              <a:rPr lang="en-US" dirty="0" err="1" smtClean="0"/>
              <a:t>Da</a:t>
            </a:r>
            <a:r>
              <a:rPr lang="en-US" dirty="0" smtClean="0"/>
              <a:t> Vinci's initial sketches and incredible brainstorms. One major area that was affected greatly by </a:t>
            </a:r>
            <a:r>
              <a:rPr lang="en-US" dirty="0" err="1" smtClean="0"/>
              <a:t>Da</a:t>
            </a:r>
            <a:r>
              <a:rPr lang="en-US" dirty="0" smtClean="0"/>
              <a:t> Vinci is warfare. </a:t>
            </a:r>
            <a:r>
              <a:rPr lang="en-US" dirty="0" err="1" smtClean="0"/>
              <a:t>Da</a:t>
            </a:r>
            <a:r>
              <a:rPr lang="en-US" dirty="0" smtClean="0"/>
              <a:t> Vinci created many models for unheralded weaponry. Also, he created strategic layouts and battle plans that would be marveled by military leaders for years to come. Overall, </a:t>
            </a:r>
            <a:r>
              <a:rPr lang="en-US" dirty="0" err="1" smtClean="0"/>
              <a:t>Da</a:t>
            </a:r>
            <a:r>
              <a:rPr lang="en-US" dirty="0" smtClean="0"/>
              <a:t> Vinci was definitely a man before his time.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Mona Lisa</a:t>
            </a:r>
            <a:endParaRPr lang="en-US" dirty="0"/>
          </a:p>
        </p:txBody>
      </p:sp>
      <p:pic>
        <p:nvPicPr>
          <p:cNvPr id="4" name="Content Placeholder 3" descr="leonardo_da_vinci_52027-1400x1050Mona Lisa.jpg"/>
          <p:cNvPicPr>
            <a:picLocks noGrp="1" noChangeAspect="1"/>
          </p:cNvPicPr>
          <p:nvPr>
            <p:ph idx="1"/>
          </p:nvPr>
        </p:nvPicPr>
        <p:blipFill>
          <a:blip r:embed="rId2" cstate="print"/>
          <a:stretch>
            <a:fillRect/>
          </a:stretch>
        </p:blipFill>
        <p:spPr>
          <a:xfrm>
            <a:off x="1752600" y="1784350"/>
            <a:ext cx="6096000"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Supper</a:t>
            </a:r>
            <a:endParaRPr lang="en-US" dirty="0"/>
          </a:p>
        </p:txBody>
      </p:sp>
      <p:pic>
        <p:nvPicPr>
          <p:cNvPr id="4" name="Content Placeholder 3" descr="lastsupper.jpeg"/>
          <p:cNvPicPr>
            <a:picLocks noGrp="1" noChangeAspect="1"/>
          </p:cNvPicPr>
          <p:nvPr>
            <p:ph idx="1"/>
          </p:nvPr>
        </p:nvPicPr>
        <p:blipFill>
          <a:blip r:embed="rId2" cstate="print"/>
          <a:stretch>
            <a:fillRect/>
          </a:stretch>
        </p:blipFill>
        <p:spPr>
          <a:xfrm>
            <a:off x="1143000" y="2209800"/>
            <a:ext cx="6460236" cy="32918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Inventor</a:t>
            </a:r>
            <a:endParaRPr lang="en-US" dirty="0"/>
          </a:p>
        </p:txBody>
      </p:sp>
      <p:pic>
        <p:nvPicPr>
          <p:cNvPr id="3" name="Picture 2" descr="leonardo1.jpg"/>
          <p:cNvPicPr>
            <a:picLocks noChangeAspect="1"/>
          </p:cNvPicPr>
          <p:nvPr/>
        </p:nvPicPr>
        <p:blipFill>
          <a:blip r:embed="rId2" cstate="print"/>
          <a:stretch>
            <a:fillRect/>
          </a:stretch>
        </p:blipFill>
        <p:spPr>
          <a:xfrm>
            <a:off x="1676400" y="1905000"/>
            <a:ext cx="6048375" cy="4629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45936"/>
          </a:xfrm>
        </p:spPr>
        <p:txBody>
          <a:bodyPr/>
          <a:lstStyle/>
          <a:p>
            <a:r>
              <a:rPr lang="en-US" sz="1800" dirty="0" smtClean="0"/>
              <a:t>✫ Leonardo conceptualized and sketched the first flying machines, which included the working sketches of a parachute, a helicopter, a hang glider, and an airplane.</a:t>
            </a:r>
            <a:br>
              <a:rPr lang="en-US" sz="1800" dirty="0" smtClean="0"/>
            </a:br>
            <a:r>
              <a:rPr lang="en-US" sz="1800" dirty="0" smtClean="0"/>
              <a:t/>
            </a:r>
            <a:br>
              <a:rPr lang="en-US" sz="1800" dirty="0" smtClean="0"/>
            </a:br>
            <a:r>
              <a:rPr lang="en-US" sz="1800" dirty="0" smtClean="0"/>
              <a:t>✫ </a:t>
            </a:r>
            <a:r>
              <a:rPr lang="en-US" sz="1800" dirty="0" err="1" smtClean="0"/>
              <a:t>Da</a:t>
            </a:r>
            <a:r>
              <a:rPr lang="en-US" sz="1800" dirty="0" smtClean="0"/>
              <a:t> Vinci conceptualized a 33-barrelled organ, a sort of a gun that could fire multiple bullets in quick succession. It surely seems like a prototype of a modern machine gun.</a:t>
            </a:r>
            <a:br>
              <a:rPr lang="en-US" sz="1800" dirty="0" smtClean="0"/>
            </a:br>
            <a:r>
              <a:rPr lang="en-US" sz="1800" dirty="0" smtClean="0"/>
              <a:t/>
            </a:r>
            <a:br>
              <a:rPr lang="en-US" sz="1800" dirty="0" smtClean="0"/>
            </a:br>
            <a:r>
              <a:rPr lang="en-US" sz="1800" dirty="0" smtClean="0"/>
              <a:t>Sketch of an Armored Tank</a:t>
            </a:r>
            <a:br>
              <a:rPr lang="en-US" sz="1800" dirty="0" smtClean="0"/>
            </a:br>
            <a:r>
              <a:rPr lang="en-US" sz="1800" dirty="0" smtClean="0"/>
              <a:t>✫ He made, for the first time ever, a design of an armored tank, and considered it to be the ultimate war machine.</a:t>
            </a:r>
            <a:br>
              <a:rPr lang="en-US" sz="1800" dirty="0" smtClean="0"/>
            </a:br>
            <a:r>
              <a:rPr lang="en-US" sz="1800" dirty="0" smtClean="0"/>
              <a:t/>
            </a:r>
            <a:br>
              <a:rPr lang="en-US" sz="1800" dirty="0" smtClean="0"/>
            </a:br>
            <a:r>
              <a:rPr lang="en-US" sz="1800" dirty="0" smtClean="0"/>
              <a:t>✫ He also devised a motor car for the first time ever in the history of mankind. It could function on its own without any human intervention, and so can be considered to be world's first robotic vehicle.</a:t>
            </a:r>
            <a:br>
              <a:rPr lang="en-US" sz="1800" dirty="0" smtClean="0"/>
            </a:br>
            <a:r>
              <a:rPr lang="en-US" sz="1800" dirty="0" smtClean="0"/>
              <a:t/>
            </a:r>
            <a:br>
              <a:rPr lang="en-US" sz="1800" dirty="0" smtClean="0"/>
            </a:br>
            <a:r>
              <a:rPr lang="en-US" sz="1800" dirty="0" smtClean="0"/>
              <a:t>✫ The first ever humanoid robot was constructed in the 15th century by Leonardo </a:t>
            </a:r>
            <a:r>
              <a:rPr lang="en-US" sz="1800" dirty="0" err="1" smtClean="0"/>
              <a:t>da</a:t>
            </a:r>
            <a:r>
              <a:rPr lang="en-US" sz="1800" dirty="0" smtClean="0"/>
              <a:t> Vinci. This, he had actually built, and was used to entertain people. His notes have been used by NASA to design the planetary exploration robots.</a:t>
            </a:r>
            <a:br>
              <a:rPr lang="en-US" sz="1800" dirty="0" smtClean="0"/>
            </a:br>
            <a:r>
              <a:rPr lang="en-US" sz="1800" dirty="0" smtClean="0"/>
              <a:t/>
            </a:r>
            <a:br>
              <a:rPr lang="en-US" sz="1800" dirty="0" smtClean="0"/>
            </a:br>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1838</TotalTime>
  <Words>537</Words>
  <Application>Microsoft Office PowerPoint</Application>
  <PresentationFormat>On-screen Show (4:3)</PresentationFormat>
  <Paragraphs>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The Renaissance Period of Art and Science</vt:lpstr>
      <vt:lpstr>Leonardo dA Vinci</vt:lpstr>
      <vt:lpstr>Slide 3</vt:lpstr>
      <vt:lpstr>More on DaVinci</vt:lpstr>
      <vt:lpstr>Slide 5</vt:lpstr>
      <vt:lpstr>Mona Lisa</vt:lpstr>
      <vt:lpstr>The Last Supper</vt:lpstr>
      <vt:lpstr>The Inventor</vt:lpstr>
      <vt:lpstr>✫ Leonardo conceptualized and sketched the first flying machines, which included the working sketches of a parachute, a helicopter, a hang glider, and an airplane.  ✫ Da Vinci conceptualized a 33-barrelled organ, a sort of a gun that could fire multiple bullets in quick succession. It surely seems like a prototype of a modern machine gun.  Sketch of an Armored Tank ✫ He made, for the first time ever, a design of an armored tank, and considered it to be the ultimate war machine.  ✫ He also devised a motor car for the first time ever in the history of mankind. It could function on its own without any human intervention, and so can be considered to be world's first robotic vehicle.  ✫ The first ever humanoid robot was constructed in the 15th century by Leonardo da Vinci. This, he had actually built, and was used to entertain people. His notes have been used by NASA to design the planetary exploration robots.  </vt:lpstr>
      <vt:lpstr>The Scientist</vt:lpstr>
      <vt:lpstr>Springing from the “true to nature” ethos of his paintings, Leonardo’s fascination with the human body took him to the morgues and hospitals of Florence, where he performed dissections of corpses, often of executed criminals. His greatest feat was understanding the workings of the heart.   http://www.brainpickings.org/index.php/2012/07/17/leonardo-da-vinci-anatomist/</vt:lpstr>
      <vt:lpstr>Slide 12</vt:lpstr>
      <vt:lpstr>Humanism to the Renaissance </vt:lpstr>
      <vt:lpstr>Michelangelo di Lodovico Buonarroti Simoni.</vt:lpstr>
      <vt:lpstr>Sistine Chapel</vt:lpstr>
      <vt:lpstr>Slide 16</vt:lpstr>
      <vt:lpstr>Slide 17</vt:lpstr>
      <vt:lpstr>Slide 18</vt:lpstr>
      <vt:lpstr>Slide 19</vt:lpstr>
      <vt:lpstr>The Vatican</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Period of Art and Science</dc:title>
  <dc:creator>eeoff</dc:creator>
  <cp:lastModifiedBy>eeoff</cp:lastModifiedBy>
  <cp:revision>177</cp:revision>
  <dcterms:created xsi:type="dcterms:W3CDTF">2013-04-09T23:45:43Z</dcterms:created>
  <dcterms:modified xsi:type="dcterms:W3CDTF">2013-04-11T20:45:22Z</dcterms:modified>
</cp:coreProperties>
</file>